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Gelasio" panose="020B0604020202020204" charset="-94"/>
      <p:regular r:id="rId11"/>
    </p:embeddedFont>
    <p:embeddedFont>
      <p:font typeface="Instrument Sans Medium" panose="020B0604020202020204" charset="0"/>
      <p:regular r:id="rId12"/>
    </p:embeddedFont>
    <p:embeddedFont>
      <p:font typeface="Instrument Sans Semi Bold" panose="020B0604020202020204" charset="0"/>
      <p:regular r:id="rId13"/>
    </p:embeddedFont>
    <p:embeddedFont>
      <p:font typeface="Lato" panose="020F0502020204030203" pitchFamily="34" charset="0"/>
      <p:regular r:id="rId14"/>
      <p:bold r:id="rId15"/>
    </p:embeddedFont>
  </p:embeddedFontLst>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3" d="100"/>
          <a:sy n="93" d="100"/>
        </p:scale>
        <p:origin x="52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2233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05656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Yazılımda Test: </a:t>
            </a:r>
            <a:endParaRPr lang="tr-TR" sz="4450" dirty="0">
              <a:solidFill>
                <a:srgbClr val="505468"/>
              </a:solidFill>
              <a:latin typeface="Instrument Sans Semi Bold" pitchFamily="34" charset="0"/>
              <a:ea typeface="Instrument Sans Semi Bold" pitchFamily="34" charset="-122"/>
              <a:cs typeface="Instrument Sans Semi Bold" pitchFamily="34" charset="-120"/>
            </a:endParaRPr>
          </a:p>
          <a:p>
            <a:pPr marL="0" indent="0" algn="l">
              <a:lnSpc>
                <a:spcPts val="5550"/>
              </a:lnSpc>
              <a:buNone/>
            </a:pPr>
            <a:r>
              <a:rPr lang="tr-TR" sz="4450" dirty="0">
                <a:solidFill>
                  <a:srgbClr val="505468"/>
                </a:solidFill>
                <a:latin typeface="Instrument Sans Semi Bold" pitchFamily="34" charset="0"/>
                <a:ea typeface="Instrument Sans Semi Bold" pitchFamily="34" charset="-122"/>
                <a:cs typeface="Instrument Sans Semi Bold" pitchFamily="34" charset="-120"/>
              </a:rPr>
              <a:t>          </a:t>
            </a:r>
            <a:r>
              <a:rPr lang="en-US" sz="4450" dirty="0">
                <a:solidFill>
                  <a:srgbClr val="505468"/>
                </a:solidFill>
                <a:latin typeface="Instrument Sans Semi Bold" pitchFamily="34" charset="0"/>
                <a:ea typeface="Instrument Sans Semi Bold" pitchFamily="34" charset="-122"/>
                <a:cs typeface="Instrument Sans Semi Bold" pitchFamily="34" charset="-120"/>
              </a:rPr>
              <a:t>Temel Rehber</a:t>
            </a:r>
            <a:endParaRPr lang="en-US" sz="4450" dirty="0"/>
          </a:p>
        </p:txBody>
      </p:sp>
      <p:sp>
        <p:nvSpPr>
          <p:cNvPr id="4" name="Text 1"/>
          <p:cNvSpPr/>
          <p:nvPr/>
        </p:nvSpPr>
        <p:spPr>
          <a:xfrm>
            <a:off x="6280190" y="3814286"/>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Bu sunumda, yazılım testinin önemini, test türlerini ve temel teknikleri öğreneceğiz.</a:t>
            </a:r>
            <a:endParaRPr lang="en-US" sz="1750" dirty="0"/>
          </a:p>
        </p:txBody>
      </p:sp>
      <p:sp>
        <p:nvSpPr>
          <p:cNvPr id="5" name="Text 2"/>
          <p:cNvSpPr/>
          <p:nvPr/>
        </p:nvSpPr>
        <p:spPr>
          <a:xfrm>
            <a:off x="6280190" y="4795242"/>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Kaliteli yazılım için testin rolünü anlamak, öğrenciler ve geliştiriciler için kritiktir.</a:t>
            </a:r>
            <a:endParaRPr lang="en-US" sz="1750" dirty="0"/>
          </a:p>
        </p:txBody>
      </p:sp>
      <p:sp>
        <p:nvSpPr>
          <p:cNvPr id="6" name="Shape 3"/>
          <p:cNvSpPr/>
          <p:nvPr/>
        </p:nvSpPr>
        <p:spPr>
          <a:xfrm>
            <a:off x="11817961" y="7724646"/>
            <a:ext cx="362903" cy="362903"/>
          </a:xfrm>
          <a:prstGeom prst="roundRect">
            <a:avLst>
              <a:gd name="adj" fmla="val 25194296"/>
            </a:avLst>
          </a:prstGeom>
          <a:solidFill>
            <a:schemeClr val="bg1"/>
          </a:solidFill>
          <a:ln w="7620">
            <a:solidFill>
              <a:srgbClr val="FFFFFF"/>
            </a:solidFill>
            <a:prstDash val="solid"/>
          </a:ln>
        </p:spPr>
        <p:txBody>
          <a:bodyPr/>
          <a:lstStyle/>
          <a:p>
            <a:endParaRPr lang="tr-TR"/>
          </a:p>
        </p:txBody>
      </p:sp>
      <p:sp>
        <p:nvSpPr>
          <p:cNvPr id="7" name="Text 4"/>
          <p:cNvSpPr/>
          <p:nvPr/>
        </p:nvSpPr>
        <p:spPr>
          <a:xfrm>
            <a:off x="6394490" y="5925741"/>
            <a:ext cx="134183" cy="97512"/>
          </a:xfrm>
          <a:prstGeom prst="rect">
            <a:avLst/>
          </a:prstGeom>
          <a:noFill/>
          <a:ln/>
        </p:spPr>
        <p:txBody>
          <a:bodyPr wrap="none" lIns="0" tIns="0" rIns="0" bIns="0" rtlCol="0" anchor="t"/>
          <a:lstStyle/>
          <a:p>
            <a:pPr marL="0" indent="0" algn="ctr">
              <a:lnSpc>
                <a:spcPts val="750"/>
              </a:lnSpc>
              <a:buNone/>
            </a:pPr>
            <a:r>
              <a:rPr lang="en-US" sz="750" dirty="0">
                <a:solidFill>
                  <a:srgbClr val="FFFFFF"/>
                </a:solidFill>
                <a:latin typeface="Instrument Sans Medium" pitchFamily="34" charset="0"/>
                <a:ea typeface="Instrument Sans Medium" pitchFamily="34" charset="-122"/>
                <a:cs typeface="Instrument Sans Medium" pitchFamily="34" charset="-120"/>
              </a:rPr>
              <a:t>YY</a:t>
            </a:r>
            <a:endParaRPr lang="en-US" sz="750" dirty="0"/>
          </a:p>
        </p:txBody>
      </p:sp>
      <p:sp>
        <p:nvSpPr>
          <p:cNvPr id="8" name="Text 5"/>
          <p:cNvSpPr/>
          <p:nvPr/>
        </p:nvSpPr>
        <p:spPr>
          <a:xfrm>
            <a:off x="12294211" y="7707739"/>
            <a:ext cx="2225635" cy="396835"/>
          </a:xfrm>
          <a:prstGeom prst="rect">
            <a:avLst/>
          </a:prstGeom>
          <a:solidFill>
            <a:schemeClr val="bg1"/>
          </a:solidFill>
          <a:ln/>
        </p:spPr>
        <p:txBody>
          <a:bodyPr wrap="none" lIns="0" tIns="0" rIns="0" bIns="0" rtlCol="0" anchor="t"/>
          <a:lstStyle/>
          <a:p>
            <a:pPr marL="0" indent="0" algn="ctr">
              <a:lnSpc>
                <a:spcPts val="3100"/>
              </a:lnSpc>
              <a:buNone/>
            </a:pPr>
            <a:r>
              <a:rPr lang="tr-TR" dirty="0">
                <a:solidFill>
                  <a:srgbClr val="5B5F71"/>
                </a:solidFill>
                <a:latin typeface="Instrument Sans Bold" pitchFamily="34" charset="0"/>
                <a:ea typeface="Instrument Sans Bold" pitchFamily="34" charset="-122"/>
                <a:cs typeface="Instrument Sans Bold" pitchFamily="34" charset="-120"/>
              </a:rPr>
              <a:t>Dr.</a:t>
            </a:r>
            <a:r>
              <a:rPr lang="en-US" dirty="0">
                <a:solidFill>
                  <a:srgbClr val="5B5F71"/>
                </a:solidFill>
                <a:latin typeface="Instrument Sans Bold" pitchFamily="34" charset="0"/>
                <a:ea typeface="Instrument Sans Bold" pitchFamily="34" charset="-122"/>
                <a:cs typeface="Instrument Sans Bold" pitchFamily="34" charset="-120"/>
              </a:rPr>
              <a:t> Yüksel  Yurtay</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301954"/>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Yazılım Testine Giriş</a:t>
            </a:r>
            <a:endParaRPr lang="en-US" sz="4450" dirty="0"/>
          </a:p>
        </p:txBody>
      </p:sp>
      <p:sp>
        <p:nvSpPr>
          <p:cNvPr id="3" name="Text 1"/>
          <p:cNvSpPr/>
          <p:nvPr/>
        </p:nvSpPr>
        <p:spPr>
          <a:xfrm>
            <a:off x="793790" y="35777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5468"/>
                </a:solidFill>
                <a:latin typeface="Instrument Sans Semi Bold" pitchFamily="34" charset="0"/>
                <a:ea typeface="Instrument Sans Semi Bold" pitchFamily="34" charset="-122"/>
                <a:cs typeface="Instrument Sans Semi Bold" pitchFamily="34" charset="-120"/>
              </a:rPr>
              <a:t>Test Nedir?</a:t>
            </a:r>
            <a:endParaRPr lang="en-US" sz="2200" dirty="0"/>
          </a:p>
        </p:txBody>
      </p:sp>
      <p:sp>
        <p:nvSpPr>
          <p:cNvPr id="4" name="Text 2"/>
          <p:cNvSpPr/>
          <p:nvPr/>
        </p:nvSpPr>
        <p:spPr>
          <a:xfrm>
            <a:off x="793790" y="4158853"/>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Yazılımın işlevselliğini ve kalitesini doğrulayan aktiviteler bütünü.</a:t>
            </a:r>
            <a:endParaRPr lang="en-US" sz="1750" dirty="0"/>
          </a:p>
        </p:txBody>
      </p:sp>
      <p:sp>
        <p:nvSpPr>
          <p:cNvPr id="5" name="Text 3"/>
          <p:cNvSpPr/>
          <p:nvPr/>
        </p:nvSpPr>
        <p:spPr>
          <a:xfrm>
            <a:off x="5332928" y="35777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5468"/>
                </a:solidFill>
                <a:latin typeface="Instrument Sans Semi Bold" pitchFamily="34" charset="0"/>
                <a:ea typeface="Instrument Sans Semi Bold" pitchFamily="34" charset="-122"/>
                <a:cs typeface="Instrument Sans Semi Bold" pitchFamily="34" charset="-120"/>
              </a:rPr>
              <a:t>Amaçlar</a:t>
            </a:r>
            <a:endParaRPr lang="en-US" sz="2200" dirty="0"/>
          </a:p>
        </p:txBody>
      </p:sp>
      <p:sp>
        <p:nvSpPr>
          <p:cNvPr id="6" name="Text 4"/>
          <p:cNvSpPr/>
          <p:nvPr/>
        </p:nvSpPr>
        <p:spPr>
          <a:xfrm>
            <a:off x="5332928" y="4158853"/>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Hataları belirlemek</a:t>
            </a:r>
            <a:endParaRPr lang="en-US" sz="1750" dirty="0"/>
          </a:p>
        </p:txBody>
      </p:sp>
      <p:sp>
        <p:nvSpPr>
          <p:cNvPr id="7" name="Text 5"/>
          <p:cNvSpPr/>
          <p:nvPr/>
        </p:nvSpPr>
        <p:spPr>
          <a:xfrm>
            <a:off x="5332928" y="4601051"/>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Gereksinimleri doğrulamak</a:t>
            </a:r>
            <a:endParaRPr lang="en-US" sz="1750" dirty="0"/>
          </a:p>
        </p:txBody>
      </p:sp>
      <p:sp>
        <p:nvSpPr>
          <p:cNvPr id="8" name="Text 6"/>
          <p:cNvSpPr/>
          <p:nvPr/>
        </p:nvSpPr>
        <p:spPr>
          <a:xfrm>
            <a:off x="5332928" y="5043249"/>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Kalite ve güvenilirliği sağlamak</a:t>
            </a:r>
            <a:endParaRPr lang="en-US" sz="1750" dirty="0"/>
          </a:p>
        </p:txBody>
      </p:sp>
      <p:sp>
        <p:nvSpPr>
          <p:cNvPr id="9" name="Text 7"/>
          <p:cNvSpPr/>
          <p:nvPr/>
        </p:nvSpPr>
        <p:spPr>
          <a:xfrm>
            <a:off x="5332928" y="5485448"/>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Bakım maliyetlerini düşürmek</a:t>
            </a:r>
            <a:endParaRPr lang="en-US" sz="1750" dirty="0"/>
          </a:p>
        </p:txBody>
      </p:sp>
      <p:sp>
        <p:nvSpPr>
          <p:cNvPr id="10" name="Text 8"/>
          <p:cNvSpPr/>
          <p:nvPr/>
        </p:nvSpPr>
        <p:spPr>
          <a:xfrm>
            <a:off x="9872067" y="3577709"/>
            <a:ext cx="3463052" cy="354330"/>
          </a:xfrm>
          <a:prstGeom prst="rect">
            <a:avLst/>
          </a:prstGeom>
          <a:noFill/>
          <a:ln/>
        </p:spPr>
        <p:txBody>
          <a:bodyPr wrap="none" lIns="0" tIns="0" rIns="0" bIns="0" rtlCol="0" anchor="t"/>
          <a:lstStyle/>
          <a:p>
            <a:pPr marL="0" indent="0" algn="l">
              <a:lnSpc>
                <a:spcPts val="2750"/>
              </a:lnSpc>
              <a:buNone/>
            </a:pPr>
            <a:r>
              <a:rPr lang="en-US" sz="2200" dirty="0">
                <a:solidFill>
                  <a:srgbClr val="505468"/>
                </a:solidFill>
                <a:latin typeface="Instrument Sans Semi Bold" pitchFamily="34" charset="0"/>
                <a:ea typeface="Instrument Sans Semi Bold" pitchFamily="34" charset="-122"/>
                <a:cs typeface="Instrument Sans Semi Bold" pitchFamily="34" charset="-120"/>
              </a:rPr>
              <a:t>Yaşam Döngüsündeki Yeri</a:t>
            </a:r>
            <a:endParaRPr lang="en-US" sz="2200" dirty="0"/>
          </a:p>
        </p:txBody>
      </p:sp>
      <p:sp>
        <p:nvSpPr>
          <p:cNvPr id="11" name="Text 9"/>
          <p:cNvSpPr/>
          <p:nvPr/>
        </p:nvSpPr>
        <p:spPr>
          <a:xfrm>
            <a:off x="9872067" y="4158853"/>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Gereksinim analiz testleri</a:t>
            </a:r>
            <a:endParaRPr lang="en-US" sz="1750" dirty="0"/>
          </a:p>
        </p:txBody>
      </p:sp>
      <p:sp>
        <p:nvSpPr>
          <p:cNvPr id="12" name="Text 10"/>
          <p:cNvSpPr/>
          <p:nvPr/>
        </p:nvSpPr>
        <p:spPr>
          <a:xfrm>
            <a:off x="9872067" y="4601051"/>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Birim, entegrasyon, sistem testleri</a:t>
            </a:r>
            <a:endParaRPr lang="en-US" sz="1750" dirty="0"/>
          </a:p>
        </p:txBody>
      </p:sp>
      <p:sp>
        <p:nvSpPr>
          <p:cNvPr id="13" name="Text 11"/>
          <p:cNvSpPr/>
          <p:nvPr/>
        </p:nvSpPr>
        <p:spPr>
          <a:xfrm>
            <a:off x="9872067" y="5043249"/>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Kabul testleri</a:t>
            </a:r>
            <a:endParaRPr lang="en-US" sz="1750" dirty="0"/>
          </a:p>
        </p:txBody>
      </p:sp>
      <p:sp>
        <p:nvSpPr>
          <p:cNvPr id="14" name="Text 5">
            <a:extLst>
              <a:ext uri="{FF2B5EF4-FFF2-40B4-BE49-F238E27FC236}">
                <a16:creationId xmlns:a16="http://schemas.microsoft.com/office/drawing/2014/main" id="{4D56C308-4EAD-DB3B-9E9E-DA9263B9EB1D}"/>
              </a:ext>
            </a:extLst>
          </p:cNvPr>
          <p:cNvSpPr/>
          <p:nvPr/>
        </p:nvSpPr>
        <p:spPr>
          <a:xfrm>
            <a:off x="12294211" y="7707739"/>
            <a:ext cx="2225635" cy="396835"/>
          </a:xfrm>
          <a:prstGeom prst="rect">
            <a:avLst/>
          </a:prstGeom>
          <a:solidFill>
            <a:schemeClr val="bg1"/>
          </a:solidFill>
          <a:ln/>
        </p:spPr>
        <p:txBody>
          <a:bodyPr wrap="none" lIns="0" tIns="0" rIns="0" bIns="0" rtlCol="0" anchor="t"/>
          <a:lstStyle/>
          <a:p>
            <a:pPr marL="0" indent="0" algn="ctr">
              <a:lnSpc>
                <a:spcPts val="3100"/>
              </a:lnSpc>
              <a:buNone/>
            </a:pPr>
            <a:r>
              <a:rPr lang="tr-TR" dirty="0">
                <a:solidFill>
                  <a:srgbClr val="5B5F71"/>
                </a:solidFill>
                <a:latin typeface="Instrument Sans Bold" pitchFamily="34" charset="0"/>
                <a:ea typeface="Instrument Sans Bold" pitchFamily="34" charset="-122"/>
                <a:cs typeface="Instrument Sans Bold" pitchFamily="34" charset="-120"/>
              </a:rPr>
              <a:t>Dr.</a:t>
            </a:r>
            <a:r>
              <a:rPr lang="en-US" dirty="0">
                <a:solidFill>
                  <a:srgbClr val="5B5F71"/>
                </a:solidFill>
                <a:latin typeface="Instrument Sans Bold" pitchFamily="34" charset="0"/>
                <a:ea typeface="Instrument Sans Bold" pitchFamily="34" charset="-122"/>
                <a:cs typeface="Instrument Sans Bold" pitchFamily="34" charset="-120"/>
              </a:rPr>
              <a:t> Yüksel  Yurtay</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3053"/>
          </a:xfrm>
          <a:prstGeom prst="rect">
            <a:avLst/>
          </a:prstGeom>
        </p:spPr>
      </p:pic>
      <p:sp>
        <p:nvSpPr>
          <p:cNvPr id="3" name="Text 0"/>
          <p:cNvSpPr/>
          <p:nvPr/>
        </p:nvSpPr>
        <p:spPr>
          <a:xfrm>
            <a:off x="679490" y="533876"/>
            <a:ext cx="4853821" cy="606743"/>
          </a:xfrm>
          <a:prstGeom prst="rect">
            <a:avLst/>
          </a:prstGeom>
          <a:noFill/>
          <a:ln/>
        </p:spPr>
        <p:txBody>
          <a:bodyPr wrap="none" lIns="0" tIns="0" rIns="0" bIns="0" rtlCol="0" anchor="t"/>
          <a:lstStyle/>
          <a:p>
            <a:pPr marL="0" indent="0" algn="l">
              <a:lnSpc>
                <a:spcPts val="4750"/>
              </a:lnSpc>
              <a:buNone/>
            </a:pPr>
            <a:r>
              <a:rPr lang="en-US" sz="3800" dirty="0">
                <a:solidFill>
                  <a:srgbClr val="505468"/>
                </a:solidFill>
                <a:latin typeface="Instrument Sans Semi Bold" pitchFamily="34" charset="0"/>
                <a:ea typeface="Instrument Sans Semi Bold" pitchFamily="34" charset="-122"/>
                <a:cs typeface="Instrument Sans Semi Bold" pitchFamily="34" charset="-120"/>
              </a:rPr>
              <a:t>Test Türleri</a:t>
            </a:r>
            <a:endParaRPr lang="en-US" sz="3800" dirty="0"/>
          </a:p>
        </p:txBody>
      </p:sp>
      <p:sp>
        <p:nvSpPr>
          <p:cNvPr id="4" name="Shape 1"/>
          <p:cNvSpPr/>
          <p:nvPr/>
        </p:nvSpPr>
        <p:spPr>
          <a:xfrm>
            <a:off x="679490" y="1431846"/>
            <a:ext cx="7785021" cy="1133713"/>
          </a:xfrm>
          <a:prstGeom prst="roundRect">
            <a:avLst>
              <a:gd name="adj" fmla="val 7193"/>
            </a:avLst>
          </a:prstGeom>
          <a:solidFill>
            <a:srgbClr val="E2E3E9"/>
          </a:solidFill>
          <a:ln w="7620">
            <a:solidFill>
              <a:srgbClr val="C8C9CF"/>
            </a:solidFill>
            <a:prstDash val="solid"/>
          </a:ln>
        </p:spPr>
        <p:txBody>
          <a:bodyPr/>
          <a:lstStyle/>
          <a:p>
            <a:endParaRPr lang="tr-TR"/>
          </a:p>
        </p:txBody>
      </p:sp>
      <p:sp>
        <p:nvSpPr>
          <p:cNvPr id="5" name="Text 2"/>
          <p:cNvSpPr/>
          <p:nvPr/>
        </p:nvSpPr>
        <p:spPr>
          <a:xfrm>
            <a:off x="881182" y="1633538"/>
            <a:ext cx="2426851" cy="303252"/>
          </a:xfrm>
          <a:prstGeom prst="rect">
            <a:avLst/>
          </a:prstGeom>
          <a:noFill/>
          <a:ln/>
        </p:spPr>
        <p:txBody>
          <a:bodyPr wrap="none" lIns="0" tIns="0" rIns="0" bIns="0" rtlCol="0" anchor="t"/>
          <a:lstStyle/>
          <a:p>
            <a:pPr marL="0" indent="0" algn="l">
              <a:lnSpc>
                <a:spcPts val="2350"/>
              </a:lnSpc>
              <a:buNone/>
            </a:pPr>
            <a:r>
              <a:rPr lang="en-US" sz="1900" dirty="0">
                <a:solidFill>
                  <a:srgbClr val="5B5F71"/>
                </a:solidFill>
                <a:latin typeface="Instrument Sans Semi Bold" pitchFamily="34" charset="0"/>
                <a:ea typeface="Instrument Sans Semi Bold" pitchFamily="34" charset="-122"/>
                <a:cs typeface="Instrument Sans Semi Bold" pitchFamily="34" charset="-120"/>
              </a:rPr>
              <a:t>Birim Testi</a:t>
            </a:r>
            <a:endParaRPr lang="en-US" sz="1900" dirty="0"/>
          </a:p>
        </p:txBody>
      </p:sp>
      <p:sp>
        <p:nvSpPr>
          <p:cNvPr id="6" name="Text 3"/>
          <p:cNvSpPr/>
          <p:nvPr/>
        </p:nvSpPr>
        <p:spPr>
          <a:xfrm>
            <a:off x="881182" y="2053233"/>
            <a:ext cx="7381637" cy="310634"/>
          </a:xfrm>
          <a:prstGeom prst="rect">
            <a:avLst/>
          </a:prstGeom>
          <a:noFill/>
          <a:ln/>
        </p:spPr>
        <p:txBody>
          <a:bodyPr wrap="none" lIns="0" tIns="0" rIns="0" bIns="0" rtlCol="0" anchor="t"/>
          <a:lstStyle/>
          <a:p>
            <a:pPr marL="0" indent="0" algn="l">
              <a:lnSpc>
                <a:spcPts val="2400"/>
              </a:lnSpc>
              <a:buNone/>
            </a:pPr>
            <a:r>
              <a:rPr lang="en-US" sz="1500" dirty="0">
                <a:solidFill>
                  <a:srgbClr val="5B5F71"/>
                </a:solidFill>
                <a:latin typeface="Instrument Sans Medium" pitchFamily="34" charset="0"/>
                <a:ea typeface="Instrument Sans Medium" pitchFamily="34" charset="-122"/>
                <a:cs typeface="Instrument Sans Medium" pitchFamily="34" charset="-120"/>
              </a:rPr>
              <a:t>Fonksiyonları geliştirici test eder.</a:t>
            </a:r>
            <a:endParaRPr lang="en-US" sz="1500" dirty="0"/>
          </a:p>
        </p:txBody>
      </p:sp>
      <p:sp>
        <p:nvSpPr>
          <p:cNvPr id="7" name="Shape 4"/>
          <p:cNvSpPr/>
          <p:nvPr/>
        </p:nvSpPr>
        <p:spPr>
          <a:xfrm>
            <a:off x="679490" y="2759631"/>
            <a:ext cx="7785021" cy="1133713"/>
          </a:xfrm>
          <a:prstGeom prst="roundRect">
            <a:avLst>
              <a:gd name="adj" fmla="val 7193"/>
            </a:avLst>
          </a:prstGeom>
          <a:solidFill>
            <a:srgbClr val="E2E3E9"/>
          </a:solidFill>
          <a:ln w="7620">
            <a:solidFill>
              <a:srgbClr val="C8C9CF"/>
            </a:solidFill>
            <a:prstDash val="solid"/>
          </a:ln>
        </p:spPr>
        <p:txBody>
          <a:bodyPr/>
          <a:lstStyle/>
          <a:p>
            <a:endParaRPr lang="tr-TR"/>
          </a:p>
        </p:txBody>
      </p:sp>
      <p:sp>
        <p:nvSpPr>
          <p:cNvPr id="8" name="Text 5"/>
          <p:cNvSpPr/>
          <p:nvPr/>
        </p:nvSpPr>
        <p:spPr>
          <a:xfrm>
            <a:off x="881182" y="2961323"/>
            <a:ext cx="2426851" cy="303252"/>
          </a:xfrm>
          <a:prstGeom prst="rect">
            <a:avLst/>
          </a:prstGeom>
          <a:noFill/>
          <a:ln/>
        </p:spPr>
        <p:txBody>
          <a:bodyPr wrap="none" lIns="0" tIns="0" rIns="0" bIns="0" rtlCol="0" anchor="t"/>
          <a:lstStyle/>
          <a:p>
            <a:pPr marL="0" indent="0" algn="l">
              <a:lnSpc>
                <a:spcPts val="2350"/>
              </a:lnSpc>
              <a:buNone/>
            </a:pPr>
            <a:r>
              <a:rPr lang="en-US" sz="1900" dirty="0">
                <a:solidFill>
                  <a:srgbClr val="5B5F71"/>
                </a:solidFill>
                <a:latin typeface="Instrument Sans Semi Bold" pitchFamily="34" charset="0"/>
                <a:ea typeface="Instrument Sans Semi Bold" pitchFamily="34" charset="-122"/>
                <a:cs typeface="Instrument Sans Semi Bold" pitchFamily="34" charset="-120"/>
              </a:rPr>
              <a:t>Entegrasyon Testi</a:t>
            </a:r>
            <a:endParaRPr lang="en-US" sz="1900" dirty="0"/>
          </a:p>
        </p:txBody>
      </p:sp>
      <p:sp>
        <p:nvSpPr>
          <p:cNvPr id="9" name="Text 6"/>
          <p:cNvSpPr/>
          <p:nvPr/>
        </p:nvSpPr>
        <p:spPr>
          <a:xfrm>
            <a:off x="881182" y="3381018"/>
            <a:ext cx="7381637" cy="310634"/>
          </a:xfrm>
          <a:prstGeom prst="rect">
            <a:avLst/>
          </a:prstGeom>
          <a:noFill/>
          <a:ln/>
        </p:spPr>
        <p:txBody>
          <a:bodyPr wrap="none" lIns="0" tIns="0" rIns="0" bIns="0" rtlCol="0" anchor="t"/>
          <a:lstStyle/>
          <a:p>
            <a:pPr marL="0" indent="0" algn="l">
              <a:lnSpc>
                <a:spcPts val="2400"/>
              </a:lnSpc>
              <a:buNone/>
            </a:pPr>
            <a:r>
              <a:rPr lang="en-US" sz="1500" dirty="0">
                <a:solidFill>
                  <a:srgbClr val="5B5F71"/>
                </a:solidFill>
                <a:latin typeface="Instrument Sans Medium" pitchFamily="34" charset="0"/>
                <a:ea typeface="Instrument Sans Medium" pitchFamily="34" charset="-122"/>
                <a:cs typeface="Instrument Sans Medium" pitchFamily="34" charset="-120"/>
              </a:rPr>
              <a:t>Birimler arası veri ve kontrol akışı test edilir.</a:t>
            </a:r>
            <a:endParaRPr lang="en-US" sz="1500" dirty="0"/>
          </a:p>
        </p:txBody>
      </p:sp>
      <p:sp>
        <p:nvSpPr>
          <p:cNvPr id="10" name="Shape 7"/>
          <p:cNvSpPr/>
          <p:nvPr/>
        </p:nvSpPr>
        <p:spPr>
          <a:xfrm>
            <a:off x="679490" y="4087416"/>
            <a:ext cx="7785021" cy="1133713"/>
          </a:xfrm>
          <a:prstGeom prst="roundRect">
            <a:avLst>
              <a:gd name="adj" fmla="val 7193"/>
            </a:avLst>
          </a:prstGeom>
          <a:solidFill>
            <a:srgbClr val="E2E3E9"/>
          </a:solidFill>
          <a:ln w="7620">
            <a:solidFill>
              <a:srgbClr val="C8C9CF"/>
            </a:solidFill>
            <a:prstDash val="solid"/>
          </a:ln>
        </p:spPr>
        <p:txBody>
          <a:bodyPr/>
          <a:lstStyle/>
          <a:p>
            <a:endParaRPr lang="tr-TR"/>
          </a:p>
        </p:txBody>
      </p:sp>
      <p:sp>
        <p:nvSpPr>
          <p:cNvPr id="11" name="Text 8"/>
          <p:cNvSpPr/>
          <p:nvPr/>
        </p:nvSpPr>
        <p:spPr>
          <a:xfrm>
            <a:off x="881182" y="4289108"/>
            <a:ext cx="2426851" cy="303252"/>
          </a:xfrm>
          <a:prstGeom prst="rect">
            <a:avLst/>
          </a:prstGeom>
          <a:noFill/>
          <a:ln/>
        </p:spPr>
        <p:txBody>
          <a:bodyPr wrap="none" lIns="0" tIns="0" rIns="0" bIns="0" rtlCol="0" anchor="t"/>
          <a:lstStyle/>
          <a:p>
            <a:pPr marL="0" indent="0" algn="l">
              <a:lnSpc>
                <a:spcPts val="2350"/>
              </a:lnSpc>
              <a:buNone/>
            </a:pPr>
            <a:r>
              <a:rPr lang="en-US" sz="1900" dirty="0">
                <a:solidFill>
                  <a:srgbClr val="5B5F71"/>
                </a:solidFill>
                <a:latin typeface="Instrument Sans Semi Bold" pitchFamily="34" charset="0"/>
                <a:ea typeface="Instrument Sans Semi Bold" pitchFamily="34" charset="-122"/>
                <a:cs typeface="Instrument Sans Semi Bold" pitchFamily="34" charset="-120"/>
              </a:rPr>
              <a:t>Sistem Testi</a:t>
            </a:r>
            <a:endParaRPr lang="en-US" sz="1900" dirty="0"/>
          </a:p>
        </p:txBody>
      </p:sp>
      <p:sp>
        <p:nvSpPr>
          <p:cNvPr id="12" name="Text 9"/>
          <p:cNvSpPr/>
          <p:nvPr/>
        </p:nvSpPr>
        <p:spPr>
          <a:xfrm>
            <a:off x="881182" y="4708803"/>
            <a:ext cx="7381637" cy="310634"/>
          </a:xfrm>
          <a:prstGeom prst="rect">
            <a:avLst/>
          </a:prstGeom>
          <a:noFill/>
          <a:ln/>
        </p:spPr>
        <p:txBody>
          <a:bodyPr wrap="none" lIns="0" tIns="0" rIns="0" bIns="0" rtlCol="0" anchor="t"/>
          <a:lstStyle/>
          <a:p>
            <a:pPr marL="0" indent="0" algn="l">
              <a:lnSpc>
                <a:spcPts val="2400"/>
              </a:lnSpc>
              <a:buNone/>
            </a:pPr>
            <a:r>
              <a:rPr lang="en-US" sz="1500" dirty="0">
                <a:solidFill>
                  <a:srgbClr val="5B5F71"/>
                </a:solidFill>
                <a:latin typeface="Instrument Sans Medium" pitchFamily="34" charset="0"/>
                <a:ea typeface="Instrument Sans Medium" pitchFamily="34" charset="-122"/>
                <a:cs typeface="Instrument Sans Medium" pitchFamily="34" charset="-120"/>
              </a:rPr>
              <a:t>Tüm sistem bütün olarak test edilir.</a:t>
            </a:r>
            <a:endParaRPr lang="en-US" sz="1500" dirty="0"/>
          </a:p>
        </p:txBody>
      </p:sp>
      <p:sp>
        <p:nvSpPr>
          <p:cNvPr id="13" name="Shape 10"/>
          <p:cNvSpPr/>
          <p:nvPr/>
        </p:nvSpPr>
        <p:spPr>
          <a:xfrm>
            <a:off x="679490" y="5415201"/>
            <a:ext cx="7785021" cy="1133713"/>
          </a:xfrm>
          <a:prstGeom prst="roundRect">
            <a:avLst>
              <a:gd name="adj" fmla="val 7193"/>
            </a:avLst>
          </a:prstGeom>
          <a:solidFill>
            <a:srgbClr val="E2E3E9"/>
          </a:solidFill>
          <a:ln w="7620">
            <a:solidFill>
              <a:srgbClr val="C8C9CF"/>
            </a:solidFill>
            <a:prstDash val="solid"/>
          </a:ln>
        </p:spPr>
        <p:txBody>
          <a:bodyPr/>
          <a:lstStyle/>
          <a:p>
            <a:endParaRPr lang="tr-TR"/>
          </a:p>
        </p:txBody>
      </p:sp>
      <p:sp>
        <p:nvSpPr>
          <p:cNvPr id="14" name="Text 11"/>
          <p:cNvSpPr/>
          <p:nvPr/>
        </p:nvSpPr>
        <p:spPr>
          <a:xfrm>
            <a:off x="881182" y="5616892"/>
            <a:ext cx="2426851" cy="303252"/>
          </a:xfrm>
          <a:prstGeom prst="rect">
            <a:avLst/>
          </a:prstGeom>
          <a:noFill/>
          <a:ln/>
        </p:spPr>
        <p:txBody>
          <a:bodyPr wrap="none" lIns="0" tIns="0" rIns="0" bIns="0" rtlCol="0" anchor="t"/>
          <a:lstStyle/>
          <a:p>
            <a:pPr marL="0" indent="0" algn="l">
              <a:lnSpc>
                <a:spcPts val="2350"/>
              </a:lnSpc>
              <a:buNone/>
            </a:pPr>
            <a:r>
              <a:rPr lang="en-US" sz="1900" dirty="0">
                <a:solidFill>
                  <a:srgbClr val="5B5F71"/>
                </a:solidFill>
                <a:latin typeface="Instrument Sans Semi Bold" pitchFamily="34" charset="0"/>
                <a:ea typeface="Instrument Sans Semi Bold" pitchFamily="34" charset="-122"/>
                <a:cs typeface="Instrument Sans Semi Bold" pitchFamily="34" charset="-120"/>
              </a:rPr>
              <a:t>Kabul Testi</a:t>
            </a:r>
            <a:endParaRPr lang="en-US" sz="1900" dirty="0"/>
          </a:p>
        </p:txBody>
      </p:sp>
      <p:sp>
        <p:nvSpPr>
          <p:cNvPr id="15" name="Text 12"/>
          <p:cNvSpPr/>
          <p:nvPr/>
        </p:nvSpPr>
        <p:spPr>
          <a:xfrm>
            <a:off x="881182" y="6036588"/>
            <a:ext cx="7381637" cy="310634"/>
          </a:xfrm>
          <a:prstGeom prst="rect">
            <a:avLst/>
          </a:prstGeom>
          <a:noFill/>
          <a:ln/>
        </p:spPr>
        <p:txBody>
          <a:bodyPr wrap="none" lIns="0" tIns="0" rIns="0" bIns="0" rtlCol="0" anchor="t"/>
          <a:lstStyle/>
          <a:p>
            <a:pPr marL="0" indent="0" algn="l">
              <a:lnSpc>
                <a:spcPts val="2400"/>
              </a:lnSpc>
              <a:buNone/>
            </a:pPr>
            <a:r>
              <a:rPr lang="en-US" sz="1500" dirty="0">
                <a:solidFill>
                  <a:srgbClr val="5B5F71"/>
                </a:solidFill>
                <a:latin typeface="Instrument Sans Medium" pitchFamily="34" charset="0"/>
                <a:ea typeface="Instrument Sans Medium" pitchFamily="34" charset="-122"/>
                <a:cs typeface="Instrument Sans Medium" pitchFamily="34" charset="-120"/>
              </a:rPr>
              <a:t>Müşteri gereksinimlerine göre yapılır.</a:t>
            </a:r>
            <a:endParaRPr lang="en-US" sz="1500" dirty="0"/>
          </a:p>
        </p:txBody>
      </p:sp>
      <p:sp>
        <p:nvSpPr>
          <p:cNvPr id="16" name="Text 13"/>
          <p:cNvSpPr/>
          <p:nvPr/>
        </p:nvSpPr>
        <p:spPr>
          <a:xfrm>
            <a:off x="679490" y="6767274"/>
            <a:ext cx="7785021" cy="931902"/>
          </a:xfrm>
          <a:prstGeom prst="rect">
            <a:avLst/>
          </a:prstGeom>
          <a:noFill/>
          <a:ln/>
        </p:spPr>
        <p:txBody>
          <a:bodyPr wrap="square" lIns="0" tIns="0" rIns="0" bIns="0" rtlCol="0" anchor="t"/>
          <a:lstStyle/>
          <a:p>
            <a:pPr marL="0" indent="0" algn="l">
              <a:lnSpc>
                <a:spcPts val="2400"/>
              </a:lnSpc>
              <a:buNone/>
            </a:pPr>
            <a:r>
              <a:rPr lang="en-US" sz="1500" b="1" dirty="0">
                <a:solidFill>
                  <a:srgbClr val="5B5F71"/>
                </a:solidFill>
                <a:latin typeface="Instrument Sans Medium" pitchFamily="34" charset="0"/>
                <a:ea typeface="Instrument Sans Medium" pitchFamily="34" charset="-122"/>
                <a:cs typeface="Instrument Sans Medium" pitchFamily="34" charset="-120"/>
              </a:rPr>
              <a:t>Beyaz Kutu:</a:t>
            </a:r>
            <a:r>
              <a:rPr lang="en-US" sz="1500" dirty="0">
                <a:solidFill>
                  <a:srgbClr val="5B5F71"/>
                </a:solidFill>
                <a:latin typeface="Instrument Sans Medium" pitchFamily="34" charset="0"/>
                <a:ea typeface="Instrument Sans Medium" pitchFamily="34" charset="-122"/>
                <a:cs typeface="Instrument Sans Medium" pitchFamily="34" charset="-120"/>
              </a:rPr>
              <a:t> Kod yapısı test edilir.
</a:t>
            </a:r>
            <a:r>
              <a:rPr lang="en-US" sz="1500" b="1" dirty="0">
                <a:solidFill>
                  <a:srgbClr val="5B5F71"/>
                </a:solidFill>
                <a:latin typeface="Instrument Sans Medium" pitchFamily="34" charset="0"/>
                <a:ea typeface="Instrument Sans Medium" pitchFamily="34" charset="-122"/>
                <a:cs typeface="Instrument Sans Medium" pitchFamily="34" charset="-120"/>
              </a:rPr>
              <a:t>Siyah Kutu:</a:t>
            </a:r>
            <a:r>
              <a:rPr lang="en-US" sz="1500" dirty="0">
                <a:solidFill>
                  <a:srgbClr val="5B5F71"/>
                </a:solidFill>
                <a:latin typeface="Instrument Sans Medium" pitchFamily="34" charset="0"/>
                <a:ea typeface="Instrument Sans Medium" pitchFamily="34" charset="-122"/>
                <a:cs typeface="Instrument Sans Medium" pitchFamily="34" charset="-120"/>
              </a:rPr>
              <a:t> Dış davranışa odaklanılır.
</a:t>
            </a:r>
            <a:r>
              <a:rPr lang="en-US" sz="1500" b="1" dirty="0">
                <a:solidFill>
                  <a:srgbClr val="5B5F71"/>
                </a:solidFill>
                <a:latin typeface="Instrument Sans Medium" pitchFamily="34" charset="0"/>
                <a:ea typeface="Instrument Sans Medium" pitchFamily="34" charset="-122"/>
                <a:cs typeface="Instrument Sans Medium" pitchFamily="34" charset="-120"/>
              </a:rPr>
              <a:t>Gri Kutu:</a:t>
            </a:r>
            <a:r>
              <a:rPr lang="en-US" sz="1500" dirty="0">
                <a:solidFill>
                  <a:srgbClr val="5B5F71"/>
                </a:solidFill>
                <a:latin typeface="Instrument Sans Medium" pitchFamily="34" charset="0"/>
                <a:ea typeface="Instrument Sans Medium" pitchFamily="34" charset="-122"/>
                <a:cs typeface="Instrument Sans Medium" pitchFamily="34" charset="-120"/>
              </a:rPr>
              <a:t> Kısmi bilgi ile test yapılır.</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68391"/>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Test Teknikleri</a:t>
            </a:r>
            <a:endParaRPr lang="en-US" sz="4450" dirty="0"/>
          </a:p>
        </p:txBody>
      </p:sp>
      <p:sp>
        <p:nvSpPr>
          <p:cNvPr id="4" name="Shape 1"/>
          <p:cNvSpPr/>
          <p:nvPr/>
        </p:nvSpPr>
        <p:spPr>
          <a:xfrm>
            <a:off x="6280190" y="3672483"/>
            <a:ext cx="510302" cy="510302"/>
          </a:xfrm>
          <a:prstGeom prst="roundRect">
            <a:avLst>
              <a:gd name="adj" fmla="val 18669"/>
            </a:avLst>
          </a:prstGeom>
          <a:solidFill>
            <a:srgbClr val="E2E3E9"/>
          </a:solidFill>
          <a:ln w="7620">
            <a:solidFill>
              <a:srgbClr val="C8C9CF"/>
            </a:solidFill>
            <a:prstDash val="solid"/>
          </a:ln>
        </p:spPr>
        <p:txBody>
          <a:bodyPr/>
          <a:lstStyle/>
          <a:p>
            <a:endParaRPr lang="tr-TR"/>
          </a:p>
        </p:txBody>
      </p:sp>
      <p:sp>
        <p:nvSpPr>
          <p:cNvPr id="5" name="Text 2"/>
          <p:cNvSpPr/>
          <p:nvPr/>
        </p:nvSpPr>
        <p:spPr>
          <a:xfrm>
            <a:off x="7017306" y="367248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B5F71"/>
                </a:solidFill>
                <a:latin typeface="Instrument Sans Semi Bold" pitchFamily="34" charset="0"/>
                <a:ea typeface="Instrument Sans Semi Bold" pitchFamily="34" charset="-122"/>
                <a:cs typeface="Instrument Sans Semi Bold" pitchFamily="34" charset="-120"/>
              </a:rPr>
              <a:t>Kara Kutu Teknikleri</a:t>
            </a:r>
            <a:endParaRPr lang="en-US" sz="2200" dirty="0"/>
          </a:p>
        </p:txBody>
      </p:sp>
      <p:sp>
        <p:nvSpPr>
          <p:cNvPr id="6" name="Text 3"/>
          <p:cNvSpPr/>
          <p:nvPr/>
        </p:nvSpPr>
        <p:spPr>
          <a:xfrm>
            <a:off x="7017306" y="4162901"/>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Eşdeğer Bölgeleme, Sınır Değeri, Karar Tabloları gibi yöntemler.</a:t>
            </a:r>
            <a:endParaRPr lang="en-US" sz="1750" dirty="0"/>
          </a:p>
        </p:txBody>
      </p:sp>
      <p:sp>
        <p:nvSpPr>
          <p:cNvPr id="7" name="Shape 4"/>
          <p:cNvSpPr/>
          <p:nvPr/>
        </p:nvSpPr>
        <p:spPr>
          <a:xfrm>
            <a:off x="6280190" y="5007769"/>
            <a:ext cx="510302" cy="510302"/>
          </a:xfrm>
          <a:prstGeom prst="roundRect">
            <a:avLst>
              <a:gd name="adj" fmla="val 18669"/>
            </a:avLst>
          </a:prstGeom>
          <a:solidFill>
            <a:srgbClr val="E2E3E9"/>
          </a:solidFill>
          <a:ln w="7620">
            <a:solidFill>
              <a:srgbClr val="C8C9CF"/>
            </a:solidFill>
            <a:prstDash val="solid"/>
          </a:ln>
        </p:spPr>
        <p:txBody>
          <a:bodyPr/>
          <a:lstStyle/>
          <a:p>
            <a:endParaRPr lang="tr-TR"/>
          </a:p>
        </p:txBody>
      </p:sp>
      <p:sp>
        <p:nvSpPr>
          <p:cNvPr id="8" name="Text 5"/>
          <p:cNvSpPr/>
          <p:nvPr/>
        </p:nvSpPr>
        <p:spPr>
          <a:xfrm>
            <a:off x="7017306" y="500776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B5F71"/>
                </a:solidFill>
                <a:latin typeface="Instrument Sans Semi Bold" pitchFamily="34" charset="0"/>
                <a:ea typeface="Instrument Sans Semi Bold" pitchFamily="34" charset="-122"/>
                <a:cs typeface="Instrument Sans Semi Bold" pitchFamily="34" charset="-120"/>
              </a:rPr>
              <a:t>Beyaz Kutu Teknikleri</a:t>
            </a:r>
            <a:endParaRPr lang="en-US" sz="2200" dirty="0"/>
          </a:p>
        </p:txBody>
      </p:sp>
      <p:sp>
        <p:nvSpPr>
          <p:cNvPr id="9" name="Text 6"/>
          <p:cNvSpPr/>
          <p:nvPr/>
        </p:nvSpPr>
        <p:spPr>
          <a:xfrm>
            <a:off x="7017306" y="5498187"/>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Akış Grafı, Karar Kapsamı ve Yol Testleri uygulanır.</a:t>
            </a:r>
            <a:endParaRPr lang="en-US" sz="1750" dirty="0"/>
          </a:p>
        </p:txBody>
      </p:sp>
      <p:sp>
        <p:nvSpPr>
          <p:cNvPr id="10" name="Text 5">
            <a:extLst>
              <a:ext uri="{FF2B5EF4-FFF2-40B4-BE49-F238E27FC236}">
                <a16:creationId xmlns:a16="http://schemas.microsoft.com/office/drawing/2014/main" id="{A52092D4-D37D-6C7A-6ABC-1991F9A1D409}"/>
              </a:ext>
            </a:extLst>
          </p:cNvPr>
          <p:cNvSpPr/>
          <p:nvPr/>
        </p:nvSpPr>
        <p:spPr>
          <a:xfrm>
            <a:off x="12294211" y="7707739"/>
            <a:ext cx="2225635" cy="396835"/>
          </a:xfrm>
          <a:prstGeom prst="rect">
            <a:avLst/>
          </a:prstGeom>
          <a:solidFill>
            <a:schemeClr val="bg1"/>
          </a:solidFill>
          <a:ln/>
        </p:spPr>
        <p:txBody>
          <a:bodyPr wrap="none" lIns="0" tIns="0" rIns="0" bIns="0" rtlCol="0" anchor="t"/>
          <a:lstStyle/>
          <a:p>
            <a:pPr marL="0" indent="0" algn="ctr">
              <a:lnSpc>
                <a:spcPts val="3100"/>
              </a:lnSpc>
              <a:buNone/>
            </a:pPr>
            <a:r>
              <a:rPr lang="tr-TR" dirty="0">
                <a:solidFill>
                  <a:srgbClr val="5B5F71"/>
                </a:solidFill>
                <a:latin typeface="Instrument Sans Bold" pitchFamily="34" charset="0"/>
                <a:ea typeface="Instrument Sans Bold" pitchFamily="34" charset="-122"/>
                <a:cs typeface="Instrument Sans Bold" pitchFamily="34" charset="-120"/>
              </a:rPr>
              <a:t>Dr.</a:t>
            </a:r>
            <a:r>
              <a:rPr lang="en-US" dirty="0">
                <a:solidFill>
                  <a:srgbClr val="5B5F71"/>
                </a:solidFill>
                <a:latin typeface="Instrument Sans Bold" pitchFamily="34" charset="0"/>
                <a:ea typeface="Instrument Sans Bold" pitchFamily="34" charset="-122"/>
                <a:cs typeface="Instrument Sans Bold" pitchFamily="34" charset="-120"/>
              </a:rPr>
              <a:t> Yüksel  Yurtay</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523053"/>
            <a:ext cx="6560463" cy="708779"/>
          </a:xfrm>
          <a:prstGeom prst="rect">
            <a:avLst/>
          </a:prstGeom>
          <a:noFill/>
          <a:ln/>
        </p:spPr>
        <p:txBody>
          <a:bodyPr wrap="none" lIns="0" tIns="0" rIns="0" bIns="0" rtlCol="0" anchor="t"/>
          <a:lstStyle/>
          <a:p>
            <a:pPr marL="0" indent="0" algn="l">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Otomatik Test ve Araçlar</a:t>
            </a:r>
            <a:endParaRPr lang="en-US" sz="4450" dirty="0"/>
          </a:p>
        </p:txBody>
      </p:sp>
      <p:sp>
        <p:nvSpPr>
          <p:cNvPr id="3" name="Text 1"/>
          <p:cNvSpPr/>
          <p:nvPr/>
        </p:nvSpPr>
        <p:spPr>
          <a:xfrm>
            <a:off x="793790" y="3798808"/>
            <a:ext cx="2985373" cy="354330"/>
          </a:xfrm>
          <a:prstGeom prst="rect">
            <a:avLst/>
          </a:prstGeom>
          <a:noFill/>
          <a:ln/>
        </p:spPr>
        <p:txBody>
          <a:bodyPr wrap="none" lIns="0" tIns="0" rIns="0" bIns="0" rtlCol="0" anchor="t"/>
          <a:lstStyle/>
          <a:p>
            <a:pPr marL="0" indent="0" algn="l">
              <a:lnSpc>
                <a:spcPts val="2750"/>
              </a:lnSpc>
              <a:buNone/>
            </a:pPr>
            <a:r>
              <a:rPr lang="en-US" sz="2200" dirty="0">
                <a:solidFill>
                  <a:srgbClr val="505468"/>
                </a:solidFill>
                <a:latin typeface="Instrument Sans Semi Bold" pitchFamily="34" charset="0"/>
                <a:ea typeface="Instrument Sans Semi Bold" pitchFamily="34" charset="-122"/>
                <a:cs typeface="Instrument Sans Semi Bold" pitchFamily="34" charset="-120"/>
              </a:rPr>
              <a:t>Neden Otomatik Test?</a:t>
            </a:r>
            <a:endParaRPr lang="en-US" sz="2200" dirty="0"/>
          </a:p>
        </p:txBody>
      </p:sp>
      <p:sp>
        <p:nvSpPr>
          <p:cNvPr id="4" name="Text 2"/>
          <p:cNvSpPr/>
          <p:nvPr/>
        </p:nvSpPr>
        <p:spPr>
          <a:xfrm>
            <a:off x="793790" y="437995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Zaman kazandırır</a:t>
            </a:r>
            <a:endParaRPr lang="en-US" sz="1750" dirty="0"/>
          </a:p>
        </p:txBody>
      </p:sp>
      <p:sp>
        <p:nvSpPr>
          <p:cNvPr id="5" name="Text 3"/>
          <p:cNvSpPr/>
          <p:nvPr/>
        </p:nvSpPr>
        <p:spPr>
          <a:xfrm>
            <a:off x="793790" y="482215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Regresyon hatalarını yakalar</a:t>
            </a:r>
            <a:endParaRPr lang="en-US" sz="1750" dirty="0"/>
          </a:p>
        </p:txBody>
      </p:sp>
      <p:sp>
        <p:nvSpPr>
          <p:cNvPr id="6" name="Text 4"/>
          <p:cNvSpPr/>
          <p:nvPr/>
        </p:nvSpPr>
        <p:spPr>
          <a:xfrm>
            <a:off x="793790" y="526434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CI/CD süreçlerine kolay entegrasyon</a:t>
            </a:r>
            <a:endParaRPr lang="en-US" sz="1750" dirty="0"/>
          </a:p>
        </p:txBody>
      </p:sp>
      <p:sp>
        <p:nvSpPr>
          <p:cNvPr id="7" name="Text 5"/>
          <p:cNvSpPr/>
          <p:nvPr/>
        </p:nvSpPr>
        <p:spPr>
          <a:xfrm>
            <a:off x="7599521" y="379880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5468"/>
                </a:solidFill>
                <a:latin typeface="Instrument Sans Semi Bold" pitchFamily="34" charset="0"/>
                <a:ea typeface="Instrument Sans Semi Bold" pitchFamily="34" charset="-122"/>
                <a:cs typeface="Instrument Sans Semi Bold" pitchFamily="34" charset="-120"/>
              </a:rPr>
              <a:t>Popüler Test Araçları</a:t>
            </a:r>
            <a:endParaRPr lang="en-US" sz="2200" dirty="0"/>
          </a:p>
        </p:txBody>
      </p:sp>
      <p:sp>
        <p:nvSpPr>
          <p:cNvPr id="8" name="Text 6"/>
          <p:cNvSpPr/>
          <p:nvPr/>
        </p:nvSpPr>
        <p:spPr>
          <a:xfrm>
            <a:off x="7599521" y="437995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Birim Testi: JUnit, NUnit, PyTest</a:t>
            </a:r>
            <a:endParaRPr lang="en-US" sz="1750" dirty="0"/>
          </a:p>
        </p:txBody>
      </p:sp>
      <p:sp>
        <p:nvSpPr>
          <p:cNvPr id="9" name="Text 7"/>
          <p:cNvSpPr/>
          <p:nvPr/>
        </p:nvSpPr>
        <p:spPr>
          <a:xfrm>
            <a:off x="7599521" y="482215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UI Testi: Selenium, Cypress</a:t>
            </a:r>
            <a:endParaRPr lang="en-US" sz="1750" dirty="0"/>
          </a:p>
        </p:txBody>
      </p:sp>
      <p:sp>
        <p:nvSpPr>
          <p:cNvPr id="10" name="Text 8"/>
          <p:cNvSpPr/>
          <p:nvPr/>
        </p:nvSpPr>
        <p:spPr>
          <a:xfrm>
            <a:off x="7599521" y="526434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Sürekli Entegrasyon: Jenkins, GitHub Actions</a:t>
            </a:r>
            <a:endParaRPr lang="en-US" sz="1750" dirty="0"/>
          </a:p>
        </p:txBody>
      </p:sp>
      <p:sp>
        <p:nvSpPr>
          <p:cNvPr id="11" name="Text 5">
            <a:extLst>
              <a:ext uri="{FF2B5EF4-FFF2-40B4-BE49-F238E27FC236}">
                <a16:creationId xmlns:a16="http://schemas.microsoft.com/office/drawing/2014/main" id="{8F5C209B-7089-C9BE-7A27-E1B63D5FC727}"/>
              </a:ext>
            </a:extLst>
          </p:cNvPr>
          <p:cNvSpPr/>
          <p:nvPr/>
        </p:nvSpPr>
        <p:spPr>
          <a:xfrm>
            <a:off x="12294211" y="7707739"/>
            <a:ext cx="2225635" cy="396835"/>
          </a:xfrm>
          <a:prstGeom prst="rect">
            <a:avLst/>
          </a:prstGeom>
          <a:solidFill>
            <a:schemeClr val="bg1"/>
          </a:solidFill>
          <a:ln/>
        </p:spPr>
        <p:txBody>
          <a:bodyPr wrap="none" lIns="0" tIns="0" rIns="0" bIns="0" rtlCol="0" anchor="t"/>
          <a:lstStyle/>
          <a:p>
            <a:pPr marL="0" indent="0" algn="ctr">
              <a:lnSpc>
                <a:spcPts val="3100"/>
              </a:lnSpc>
              <a:buNone/>
            </a:pPr>
            <a:r>
              <a:rPr lang="tr-TR" dirty="0">
                <a:solidFill>
                  <a:srgbClr val="5B5F71"/>
                </a:solidFill>
                <a:latin typeface="Instrument Sans Bold" pitchFamily="34" charset="0"/>
                <a:ea typeface="Instrument Sans Bold" pitchFamily="34" charset="-122"/>
                <a:cs typeface="Instrument Sans Bold" pitchFamily="34" charset="-120"/>
              </a:rPr>
              <a:t>Dr.</a:t>
            </a:r>
            <a:r>
              <a:rPr lang="en-US" dirty="0">
                <a:solidFill>
                  <a:srgbClr val="5B5F71"/>
                </a:solidFill>
                <a:latin typeface="Instrument Sans Bold" pitchFamily="34" charset="0"/>
                <a:ea typeface="Instrument Sans Bold" pitchFamily="34" charset="-122"/>
                <a:cs typeface="Instrument Sans Bold" pitchFamily="34" charset="-120"/>
              </a:rPr>
              <a:t> Yüksel  Yurtay</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712431" y="1149310"/>
            <a:ext cx="8917969" cy="1417558"/>
          </a:xfrm>
          <a:prstGeom prst="rect">
            <a:avLst/>
          </a:prstGeom>
          <a:noFill/>
          <a:ln/>
        </p:spPr>
        <p:txBody>
          <a:bodyPr wrap="squar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Yazılım Test Süreci ve Raporlama</a:t>
            </a:r>
            <a:endParaRPr lang="en-US" sz="4450" dirty="0"/>
          </a:p>
        </p:txBody>
      </p:sp>
      <p:sp>
        <p:nvSpPr>
          <p:cNvPr id="4" name="Text 1"/>
          <p:cNvSpPr/>
          <p:nvPr/>
        </p:nvSpPr>
        <p:spPr>
          <a:xfrm>
            <a:off x="6280190" y="2907030"/>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Yazılım test süreci, kaliteli ürün ortaya koymak için kritik bir adımdır. Bu süreçte, test planlamasından başlayarak senaryoların hazırlanması, testlerin yürütülmesi, sonuçların raporlanması ve hataların takibi aşamaları yer alır. Her aşama, yazılımın güvenilirliğini artırmak için dikkatle yönetilmelidir.</a:t>
            </a:r>
            <a:endParaRPr lang="en-US" sz="1750" dirty="0"/>
          </a:p>
        </p:txBody>
      </p:sp>
      <p:sp>
        <p:nvSpPr>
          <p:cNvPr id="5" name="Text 2"/>
          <p:cNvSpPr/>
          <p:nvPr/>
        </p:nvSpPr>
        <p:spPr>
          <a:xfrm>
            <a:off x="6280190" y="4613791"/>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Profesyonelce hazırlanan bir test süreci, hem beklenen sonuçların doğruluğunu sağlar hem de ortaya çıkan hataların hızlıca tespit edilmesini ve düzeltilmesini mümkün kılar. Raporlama kısmı ise, testlerin şeffaf ve izlenebilir şekilde yürütülmesine olanak sağlamak için detaylı ve anlaşılır biçimde yapılmalıdır.</a:t>
            </a:r>
            <a:endParaRPr lang="en-US" sz="1750" dirty="0"/>
          </a:p>
        </p:txBody>
      </p:sp>
      <p:sp>
        <p:nvSpPr>
          <p:cNvPr id="9" name="Text 5">
            <a:extLst>
              <a:ext uri="{FF2B5EF4-FFF2-40B4-BE49-F238E27FC236}">
                <a16:creationId xmlns:a16="http://schemas.microsoft.com/office/drawing/2014/main" id="{94544A9F-E25E-EAE3-6D33-B50E84F9908E}"/>
              </a:ext>
            </a:extLst>
          </p:cNvPr>
          <p:cNvSpPr/>
          <p:nvPr/>
        </p:nvSpPr>
        <p:spPr>
          <a:xfrm>
            <a:off x="12294211" y="7707739"/>
            <a:ext cx="2225635" cy="396835"/>
          </a:xfrm>
          <a:prstGeom prst="rect">
            <a:avLst/>
          </a:prstGeom>
          <a:solidFill>
            <a:schemeClr val="bg1"/>
          </a:solidFill>
          <a:ln/>
        </p:spPr>
        <p:txBody>
          <a:bodyPr wrap="none" lIns="0" tIns="0" rIns="0" bIns="0" rtlCol="0" anchor="t"/>
          <a:lstStyle/>
          <a:p>
            <a:pPr marL="0" indent="0" algn="ctr">
              <a:lnSpc>
                <a:spcPts val="3100"/>
              </a:lnSpc>
              <a:buNone/>
            </a:pPr>
            <a:r>
              <a:rPr lang="tr-TR" dirty="0">
                <a:solidFill>
                  <a:srgbClr val="5B5F71"/>
                </a:solidFill>
                <a:latin typeface="Instrument Sans Bold" pitchFamily="34" charset="0"/>
                <a:ea typeface="Instrument Sans Bold" pitchFamily="34" charset="-122"/>
                <a:cs typeface="Instrument Sans Bold" pitchFamily="34" charset="-120"/>
              </a:rPr>
              <a:t>Dr.</a:t>
            </a:r>
            <a:r>
              <a:rPr lang="en-US" dirty="0">
                <a:solidFill>
                  <a:srgbClr val="5B5F71"/>
                </a:solidFill>
                <a:latin typeface="Instrument Sans Bold" pitchFamily="34" charset="0"/>
                <a:ea typeface="Instrument Sans Bold" pitchFamily="34" charset="-122"/>
                <a:cs typeface="Instrument Sans Bold" pitchFamily="34" charset="-120"/>
              </a:rPr>
              <a:t> Yüksel  Yurtay</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98232"/>
            <a:ext cx="5917883"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Yazılım Testinin Önemi</a:t>
            </a:r>
            <a:endParaRPr lang="en-US" sz="4450" dirty="0"/>
          </a:p>
        </p:txBody>
      </p:sp>
      <p:sp>
        <p:nvSpPr>
          <p:cNvPr id="4" name="Shape 1"/>
          <p:cNvSpPr/>
          <p:nvPr/>
        </p:nvSpPr>
        <p:spPr>
          <a:xfrm>
            <a:off x="793790" y="2402324"/>
            <a:ext cx="510302" cy="510302"/>
          </a:xfrm>
          <a:prstGeom prst="roundRect">
            <a:avLst>
              <a:gd name="adj" fmla="val 18669"/>
            </a:avLst>
          </a:prstGeom>
          <a:solidFill>
            <a:srgbClr val="E8E8E3"/>
          </a:solidFill>
          <a:ln w="7620">
            <a:solidFill>
              <a:srgbClr val="CECEC9"/>
            </a:solidFill>
            <a:prstDash val="solid"/>
          </a:ln>
        </p:spPr>
        <p:txBody>
          <a:bodyPr/>
          <a:lstStyle/>
          <a:p>
            <a:endParaRPr lang="tr-TR"/>
          </a:p>
        </p:txBody>
      </p:sp>
      <p:sp>
        <p:nvSpPr>
          <p:cNvPr id="5" name="Text 2"/>
          <p:cNvSpPr/>
          <p:nvPr/>
        </p:nvSpPr>
        <p:spPr>
          <a:xfrm>
            <a:off x="1530906" y="240232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Erken Hata Yakalama</a:t>
            </a:r>
            <a:endParaRPr lang="en-US" sz="2200" dirty="0"/>
          </a:p>
        </p:txBody>
      </p:sp>
      <p:sp>
        <p:nvSpPr>
          <p:cNvPr id="6" name="Text 3"/>
          <p:cNvSpPr/>
          <p:nvPr/>
        </p:nvSpPr>
        <p:spPr>
          <a:xfrm>
            <a:off x="1530906" y="2892743"/>
            <a:ext cx="2927747" cy="254031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Hataların ürünün son aşamasında değil, geliştirme ve test sürecinin erken safhalarında bulunması, maliyetleri ciddi oranda azaltır ve kaynak israfını önler.</a:t>
            </a:r>
            <a:endParaRPr lang="en-US" sz="1750" dirty="0"/>
          </a:p>
        </p:txBody>
      </p:sp>
      <p:sp>
        <p:nvSpPr>
          <p:cNvPr id="7" name="Shape 4"/>
          <p:cNvSpPr/>
          <p:nvPr/>
        </p:nvSpPr>
        <p:spPr>
          <a:xfrm>
            <a:off x="4685467" y="2402324"/>
            <a:ext cx="510302" cy="510302"/>
          </a:xfrm>
          <a:prstGeom prst="roundRect">
            <a:avLst>
              <a:gd name="adj" fmla="val 18669"/>
            </a:avLst>
          </a:prstGeom>
          <a:solidFill>
            <a:srgbClr val="E8E8E3"/>
          </a:solidFill>
          <a:ln w="7620">
            <a:solidFill>
              <a:srgbClr val="CECEC9"/>
            </a:solidFill>
            <a:prstDash val="solid"/>
          </a:ln>
        </p:spPr>
        <p:txBody>
          <a:bodyPr/>
          <a:lstStyle/>
          <a:p>
            <a:endParaRPr lang="tr-TR"/>
          </a:p>
        </p:txBody>
      </p:sp>
      <p:sp>
        <p:nvSpPr>
          <p:cNvPr id="8" name="Text 5"/>
          <p:cNvSpPr/>
          <p:nvPr/>
        </p:nvSpPr>
        <p:spPr>
          <a:xfrm>
            <a:off x="5422583" y="240232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Güvenilir Ürün</a:t>
            </a:r>
            <a:endParaRPr lang="en-US" sz="2200" dirty="0"/>
          </a:p>
        </p:txBody>
      </p:sp>
      <p:sp>
        <p:nvSpPr>
          <p:cNvPr id="9" name="Text 6"/>
          <p:cNvSpPr/>
          <p:nvPr/>
        </p:nvSpPr>
        <p:spPr>
          <a:xfrm>
            <a:off x="5422583" y="2892743"/>
            <a:ext cx="2927747"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Test edilmiş ürünler, kullanıcıların beklentilerini karşılar, güvenilirliği artırır ve marka değerine olumlu katkı sağlar.</a:t>
            </a:r>
            <a:endParaRPr lang="en-US" sz="1750" dirty="0"/>
          </a:p>
        </p:txBody>
      </p:sp>
      <p:sp>
        <p:nvSpPr>
          <p:cNvPr id="10" name="Shape 7"/>
          <p:cNvSpPr/>
          <p:nvPr/>
        </p:nvSpPr>
        <p:spPr>
          <a:xfrm>
            <a:off x="793790" y="5915025"/>
            <a:ext cx="510302" cy="510302"/>
          </a:xfrm>
          <a:prstGeom prst="roundRect">
            <a:avLst>
              <a:gd name="adj" fmla="val 18669"/>
            </a:avLst>
          </a:prstGeom>
          <a:solidFill>
            <a:srgbClr val="E8E8E3"/>
          </a:solidFill>
          <a:ln w="7620">
            <a:solidFill>
              <a:srgbClr val="CECEC9"/>
            </a:solidFill>
            <a:prstDash val="solid"/>
          </a:ln>
        </p:spPr>
        <p:txBody>
          <a:bodyPr/>
          <a:lstStyle/>
          <a:p>
            <a:endParaRPr lang="tr-TR"/>
          </a:p>
        </p:txBody>
      </p:sp>
      <p:sp>
        <p:nvSpPr>
          <p:cNvPr id="11" name="Text 8"/>
          <p:cNvSpPr/>
          <p:nvPr/>
        </p:nvSpPr>
        <p:spPr>
          <a:xfrm>
            <a:off x="1530906" y="591502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Bakım ve Destek</a:t>
            </a:r>
            <a:endParaRPr lang="en-US" sz="2200" dirty="0"/>
          </a:p>
        </p:txBody>
      </p:sp>
      <p:sp>
        <p:nvSpPr>
          <p:cNvPr id="12" name="Text 9"/>
          <p:cNvSpPr/>
          <p:nvPr/>
        </p:nvSpPr>
        <p:spPr>
          <a:xfrm>
            <a:off x="1530906" y="6405443"/>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İyi test edilmiş yazılım, bakım aşamasındaki sorunları minimuma indirir ve destek maliyetlerini azaltır.</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937623"/>
            <a:ext cx="10430470"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Basit Hesap Makinesi için Test Senaryosu</a:t>
            </a:r>
            <a:endParaRPr lang="en-US" sz="4450" dirty="0"/>
          </a:p>
        </p:txBody>
      </p:sp>
      <p:sp>
        <p:nvSpPr>
          <p:cNvPr id="3" name="Text 1"/>
          <p:cNvSpPr/>
          <p:nvPr/>
        </p:nvSpPr>
        <p:spPr>
          <a:xfrm>
            <a:off x="793790" y="321337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Gereksinim</a:t>
            </a:r>
            <a:endParaRPr lang="en-US" sz="2200" dirty="0"/>
          </a:p>
        </p:txBody>
      </p:sp>
      <p:sp>
        <p:nvSpPr>
          <p:cNvPr id="4" name="Text 2"/>
          <p:cNvSpPr/>
          <p:nvPr/>
        </p:nvSpPr>
        <p:spPr>
          <a:xfrm>
            <a:off x="793790" y="3794522"/>
            <a:ext cx="6244709"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Kullanıcı iki sayı girerek toplama işlemi yapabilmelidir.</a:t>
            </a:r>
            <a:endParaRPr lang="en-US" sz="1750" dirty="0"/>
          </a:p>
        </p:txBody>
      </p:sp>
      <p:sp>
        <p:nvSpPr>
          <p:cNvPr id="5" name="Text 3"/>
          <p:cNvSpPr/>
          <p:nvPr/>
        </p:nvSpPr>
        <p:spPr>
          <a:xfrm>
            <a:off x="793790" y="438423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Test Durumları</a:t>
            </a:r>
            <a:endParaRPr lang="en-US" sz="2200" dirty="0"/>
          </a:p>
        </p:txBody>
      </p:sp>
      <p:sp>
        <p:nvSpPr>
          <p:cNvPr id="6" name="Text 4"/>
          <p:cNvSpPr/>
          <p:nvPr/>
        </p:nvSpPr>
        <p:spPr>
          <a:xfrm>
            <a:off x="793790" y="496538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2, 3 → Beklenen: 5</a:t>
            </a:r>
            <a:endParaRPr lang="en-US" sz="1750" dirty="0"/>
          </a:p>
        </p:txBody>
      </p:sp>
      <p:sp>
        <p:nvSpPr>
          <p:cNvPr id="7" name="Text 5"/>
          <p:cNvSpPr/>
          <p:nvPr/>
        </p:nvSpPr>
        <p:spPr>
          <a:xfrm>
            <a:off x="793790" y="540758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-1, 4 → Beklenen: 3</a:t>
            </a:r>
            <a:endParaRPr lang="en-US" sz="1750" dirty="0"/>
          </a:p>
        </p:txBody>
      </p:sp>
      <p:sp>
        <p:nvSpPr>
          <p:cNvPr id="8" name="Text 6"/>
          <p:cNvSpPr/>
          <p:nvPr/>
        </p:nvSpPr>
        <p:spPr>
          <a:xfrm>
            <a:off x="793790" y="584977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0, 0 → Beklenen: 0</a:t>
            </a:r>
            <a:endParaRPr lang="en-US" sz="1750" dirty="0"/>
          </a:p>
        </p:txBody>
      </p:sp>
      <p:sp>
        <p:nvSpPr>
          <p:cNvPr id="9" name="Text 7"/>
          <p:cNvSpPr/>
          <p:nvPr/>
        </p:nvSpPr>
        <p:spPr>
          <a:xfrm>
            <a:off x="7599521" y="3213378"/>
            <a:ext cx="3039308"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Geliştirilebilecek Testler</a:t>
            </a:r>
            <a:endParaRPr lang="en-US" sz="2200" dirty="0"/>
          </a:p>
        </p:txBody>
      </p:sp>
      <p:sp>
        <p:nvSpPr>
          <p:cNvPr id="10" name="Text 8"/>
          <p:cNvSpPr/>
          <p:nvPr/>
        </p:nvSpPr>
        <p:spPr>
          <a:xfrm>
            <a:off x="7599521" y="379452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Hatalı veri: "abc", 3 → Hata mesajı doğrulaması</a:t>
            </a:r>
            <a:endParaRPr lang="en-US" sz="1750" dirty="0"/>
          </a:p>
        </p:txBody>
      </p:sp>
      <p:sp>
        <p:nvSpPr>
          <p:cNvPr id="11" name="Text 9"/>
          <p:cNvSpPr/>
          <p:nvPr/>
        </p:nvSpPr>
        <p:spPr>
          <a:xfrm>
            <a:off x="7599521" y="423672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Sınır testi: Integer sınırlarının testi</a:t>
            </a:r>
            <a:endParaRPr lang="en-US" sz="1750" dirty="0"/>
          </a:p>
        </p:txBody>
      </p:sp>
      <p:sp>
        <p:nvSpPr>
          <p:cNvPr id="12" name="Text 5">
            <a:extLst>
              <a:ext uri="{FF2B5EF4-FFF2-40B4-BE49-F238E27FC236}">
                <a16:creationId xmlns:a16="http://schemas.microsoft.com/office/drawing/2014/main" id="{50C83E17-92DB-DFE6-2231-9E489F1BD81A}"/>
              </a:ext>
            </a:extLst>
          </p:cNvPr>
          <p:cNvSpPr/>
          <p:nvPr/>
        </p:nvSpPr>
        <p:spPr>
          <a:xfrm>
            <a:off x="12294211" y="7707739"/>
            <a:ext cx="2225635" cy="396835"/>
          </a:xfrm>
          <a:prstGeom prst="rect">
            <a:avLst/>
          </a:prstGeom>
          <a:solidFill>
            <a:schemeClr val="bg1"/>
          </a:solidFill>
          <a:ln/>
        </p:spPr>
        <p:txBody>
          <a:bodyPr wrap="none" lIns="0" tIns="0" rIns="0" bIns="0" rtlCol="0" anchor="t"/>
          <a:lstStyle/>
          <a:p>
            <a:pPr marL="0" indent="0" algn="ctr">
              <a:lnSpc>
                <a:spcPts val="3100"/>
              </a:lnSpc>
              <a:buNone/>
            </a:pPr>
            <a:r>
              <a:rPr lang="tr-TR" dirty="0">
                <a:solidFill>
                  <a:srgbClr val="5B5F71"/>
                </a:solidFill>
                <a:latin typeface="Instrument Sans Bold" pitchFamily="34" charset="0"/>
                <a:ea typeface="Instrument Sans Bold" pitchFamily="34" charset="-122"/>
                <a:cs typeface="Instrument Sans Bold" pitchFamily="34" charset="-120"/>
              </a:rPr>
              <a:t>Dr.</a:t>
            </a:r>
            <a:r>
              <a:rPr lang="en-US" dirty="0">
                <a:solidFill>
                  <a:srgbClr val="5B5F71"/>
                </a:solidFill>
                <a:latin typeface="Instrument Sans Bold" pitchFamily="34" charset="0"/>
                <a:ea typeface="Instrument Sans Bold" pitchFamily="34" charset="-122"/>
                <a:cs typeface="Instrument Sans Bold" pitchFamily="34" charset="-120"/>
              </a:rPr>
              <a:t> Yüksel  Yurtay</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TotalTime>
  <Words>456</Words>
  <Application>Microsoft Office PowerPoint</Application>
  <PresentationFormat>Özel</PresentationFormat>
  <Paragraphs>75</Paragraphs>
  <Slides>8</Slides>
  <Notes>8</Notes>
  <HiddenSlides>0</HiddenSlides>
  <MMClips>0</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8</vt:i4>
      </vt:variant>
    </vt:vector>
  </HeadingPairs>
  <TitlesOfParts>
    <vt:vector size="15" baseType="lpstr">
      <vt:lpstr>Instrument Sans Medium</vt:lpstr>
      <vt:lpstr>Gelasio</vt:lpstr>
      <vt:lpstr>Lato</vt:lpstr>
      <vt:lpstr>Arial</vt:lpstr>
      <vt:lpstr>Instrument Sans Bold</vt:lpstr>
      <vt:lpstr>Instrument Sans Semi Bold</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Yuksel YurtaY</cp:lastModifiedBy>
  <cp:revision>3</cp:revision>
  <dcterms:created xsi:type="dcterms:W3CDTF">2025-04-21T09:45:49Z</dcterms:created>
  <dcterms:modified xsi:type="dcterms:W3CDTF">2025-04-21T09:51:25Z</dcterms:modified>
</cp:coreProperties>
</file>